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86" r:id="rId3"/>
    <p:sldId id="487" r:id="rId4"/>
    <p:sldId id="488" r:id="rId5"/>
    <p:sldId id="489" r:id="rId6"/>
    <p:sldId id="490" r:id="rId7"/>
    <p:sldId id="505" r:id="rId8"/>
    <p:sldId id="506" r:id="rId9"/>
    <p:sldId id="507" r:id="rId10"/>
    <p:sldId id="508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8B8"/>
    <a:srgbClr val="CC40B1"/>
    <a:srgbClr val="C64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76" autoAdjust="0"/>
    <p:restoredTop sz="86445" autoAdjust="0"/>
  </p:normalViewPr>
  <p:slideViewPr>
    <p:cSldViewPr>
      <p:cViewPr>
        <p:scale>
          <a:sx n="100" d="100"/>
          <a:sy n="100" d="100"/>
        </p:scale>
        <p:origin x="-912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6" y="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2520C9-CF7F-4E27-BD27-0FCC59E53F6B}" type="datetimeFigureOut">
              <a:rPr lang="en-US"/>
              <a:pPr>
                <a:defRPr/>
              </a:pPr>
              <a:t>1/25/14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DC59C4-A848-4480-B5B8-0F7D3079B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71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78368-F915-4A9C-A47B-336D1CDE83E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D45EFE1-E83F-4910-AA3E-6BAE173CBC21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2D32122-3D94-48BA-9DE2-2BF73C2CE19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68C6479-EA3D-46CD-9803-E9E8A5D08D33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D569400-2C71-446C-A21C-4EC9539D2FB5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522D12-60A5-4B15-A22B-EE4713010887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DDBF3F-649F-4073-BC8F-0DB7427D3B1C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83053C3-9789-438F-A51C-5679142AF062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8CC78EE-9ADD-4731-9E38-672EAD1520A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133511-747E-47D0-AB4D-353A7C862288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3B6BF13-4446-4232-BDB3-8C2A5DD36576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BB58E31-F12B-490D-9E26-B4F94F08AED8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680395-DF95-439C-8E2A-E8F5A4B9C40C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B114229-87C2-4BF9-9AC9-607E8C8EA751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45738D-4EF3-46C8-940B-0C21F18AB200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E11201C-4466-4CEF-B5D8-F85D3675601C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49B4A42-9120-44C9-8863-81EFD700DE04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AB27640-C4E8-46C4-913D-2C15B8EB6E11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DEB6E2-15D9-4472-A033-725A30173AE4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04C7BD-2E43-4A77-A83C-A7C60D77A462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EA60E96-4E8D-445D-9F59-C4B582A88B77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7B17302-C874-419C-A4A5-2C38ED1BB89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579B-0783-46E4-8592-17DF5D35A853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1803-32F3-4320-8438-BEA4C8A460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31E6-155A-44C7-8440-EDAF295AACBA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834F-AF1D-45FE-B7C9-43280411A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EC3D-7A1B-4E96-ADFD-382A7411EB09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BAFE-B06A-475F-B25B-34ED67B1D8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1723-BAE6-4D47-A9F1-9214CBBCD661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1BCD-C2DC-4004-9D45-B4DD6DE661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B85D-2FFC-44BF-BAA4-C9204228E328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C076-1D8C-405F-8FAC-925408E11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E28A-AA2B-4E8B-BC4C-FC1605D77C8B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DC39-8D87-47B8-BAA7-CCC7871FB2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25AA-5DF9-4623-81A3-3D83ACF873DD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DF4C-0C54-4136-9B44-7F901D414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6DEC-AE9A-40F1-BF46-3B46343FBDDA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1EEF-EDDC-4F02-AEF4-4153417586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61AA-E24E-45C7-8649-8453E8289023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31C1-CAC9-41D9-9EFD-3E143FC852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57C2-5CAA-4AAB-9BA9-2DACA841F0B1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CB0A-DFFC-4313-95A0-C44AFE2B1E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F47D-8CFF-4526-82BD-023054970FB6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5BC0-7482-4A35-9B8B-889A1841A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864447-21F7-4504-83CA-656E1F1E0C3F}" type="datetimeFigureOut">
              <a:rPr lang="en-GB"/>
              <a:pPr>
                <a:defRPr/>
              </a:pPr>
              <a:t>1/25/14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C86FCB-5060-4099-87A7-2E8CC1779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4" Type="http://schemas.openxmlformats.org/officeDocument/2006/relationships/hyperlink" Target="mailto:v.a.j.borghuis@tue.n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6" Type="http://schemas.openxmlformats.org/officeDocument/2006/relationships/image" Target="../media/image7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keesvanoverveld.com/Accel/accel.htm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keesvanoverveld.com/Accel/accel.htm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keesvanoverveld.com/Accel/accel.htm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keesvanoverveld.com/Accel/accel.htm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keesvanoverveld.com/Accel/accel.htm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keesvanoverveld.com/Accel/accel.htm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6" Type="http://schemas.openxmlformats.org/officeDocument/2006/relationships/image" Target="../media/image5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6" Type="http://schemas.openxmlformats.org/officeDocument/2006/relationships/image" Target="../media/image6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keesvanoverveld.com/Accel/accel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jpeg"/><Relationship Id="rId5" Type="http://schemas.openxmlformats.org/officeDocument/2006/relationships/hyperlink" Target="http://www.keesvanoverveld.com/Accel/accel.htm" TargetMode="Externa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GB" smtClean="0"/>
              <a:t>A core Course on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err="1">
                <a:ea typeface="+mn-ea"/>
                <a:cs typeface="+mn-cs"/>
              </a:rPr>
              <a:t>Introduction</a:t>
            </a:r>
            <a:r>
              <a:rPr lang="nl-NL" sz="1600" dirty="0">
                <a:ea typeface="+mn-ea"/>
                <a:cs typeface="+mn-cs"/>
              </a:rPr>
              <a:t> </a:t>
            </a:r>
            <a:r>
              <a:rPr lang="nl-NL" sz="1600" dirty="0" err="1">
                <a:ea typeface="+mn-ea"/>
                <a:cs typeface="+mn-cs"/>
              </a:rPr>
              <a:t>to</a:t>
            </a:r>
            <a:r>
              <a:rPr lang="nl-NL" sz="1600" dirty="0">
                <a:ea typeface="+mn-ea"/>
                <a:cs typeface="+mn-cs"/>
              </a:rPr>
              <a:t> Modeling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>
                <a:ea typeface="+mn-ea"/>
                <a:cs typeface="+mn-cs"/>
              </a:rPr>
              <a:t>0LAB0 0LBB0 0LCB0 </a:t>
            </a:r>
            <a:r>
              <a:rPr lang="nl-NL" sz="1600" dirty="0" smtClean="0">
                <a:ea typeface="+mn-ea"/>
                <a:cs typeface="+mn-cs"/>
              </a:rPr>
              <a:t>0LDB0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3"/>
              </a:rPr>
              <a:t>c.w.a.m.v.overveld@tue.nl</a:t>
            </a:r>
            <a:endParaRPr lang="nl-NL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4"/>
              </a:rPr>
              <a:t>v.a.j.borghuis@tue.nl</a:t>
            </a:r>
            <a:r>
              <a:rPr lang="nl-NL" sz="1600" dirty="0" smtClean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</a:rPr>
              <a:t>P.13</a:t>
            </a:r>
            <a:endParaRPr lang="en-US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 advTm="42835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0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53546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Relative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y/y.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y = 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 =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*x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    = f/x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+ f/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    =   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x</a:t>
            </a:r>
            <a:r>
              <a:rPr lang="nl-NL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 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+     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y/y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(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  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+    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)/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=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/x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+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/x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both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condition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numbers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are 1.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 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y/y = rel.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in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+ rel.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in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...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...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they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would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simultaneously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assume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their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extremes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.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111196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9255125" cy="51768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So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y/y =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/x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+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/x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(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both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condition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numbers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=1)</a:t>
            </a:r>
            <a:endParaRPr lang="nl-NL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= rel.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in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+ rel.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in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...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...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they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would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simultaneously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assume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their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extremes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are </a:t>
            </a:r>
            <a:r>
              <a:rPr lang="nl-N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uncorrelated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however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we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use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(y/y)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(x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/x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)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+ (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/x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)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– or in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general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(y/y)</a:t>
            </a:r>
            <a:r>
              <a:rPr lang="nl-N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c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1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(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x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/x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)</a:t>
            </a:r>
            <a:r>
              <a:rPr lang="nl-N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+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c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2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(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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/x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)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For c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=c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=1, we get with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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/x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=1%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,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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/x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=1%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that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 pitchFamily="84" charset="2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y/y=1.41 %,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and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rel.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uncertainties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of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and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have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equal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impact.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34819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112887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54784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Compare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this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with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y = 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)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*x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2</a:t>
            </a:r>
            <a:r>
              <a:rPr lang="nl-NL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then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f/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x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*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/y =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*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/(x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 = 1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=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f/ 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*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/y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*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/(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 = 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So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both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and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have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equal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relative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uncertainty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in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has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twice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as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much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impact.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36867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80455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59721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In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general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for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models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of the form (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so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called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multiplicative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forms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y = f(x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3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...) = f(x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 = </a:t>
            </a:r>
            <a:r>
              <a:rPr lang="nl-NL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  <a:r>
              <a:rPr lang="nl-NL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mi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the |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condition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number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| is |m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|.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In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other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words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for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multiplicative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models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higher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the |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exponent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| of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larger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the impact of </a:t>
            </a:r>
            <a:r>
              <a:rPr lang="nl-N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relative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uncertainty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in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this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impact is constant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throughout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entire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domain (=does not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depend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on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values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of the cat.-I or cat.-III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quantities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Remember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the detergent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problem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chimney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sweepers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problem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and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many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others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such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models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occur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very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often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.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38915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10663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63404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For 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additive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models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y=f(x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 = 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a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 = y/x x = a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i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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x.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In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other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words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additive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models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,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higher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the |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factor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|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for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,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larger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the impact of 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absolute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in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.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  <a:sym typeface="Symbol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this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impact is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constant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throughout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entire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domain (=does 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depend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on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values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 of the cat.-I or cat.-III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quantities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40963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111651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26479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 example: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chimney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sweepers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’ case.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43011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pic>
        <p:nvPicPr>
          <p:cNvPr id="43012" name="Afbeelding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987425"/>
            <a:ext cx="65039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toelichting 2"/>
          <p:cNvSpPr/>
          <p:nvPr/>
        </p:nvSpPr>
        <p:spPr>
          <a:xfrm>
            <a:off x="107950" y="987425"/>
            <a:ext cx="3455988" cy="1368425"/>
          </a:xfrm>
          <a:prstGeom prst="wedgeEllipseCallout">
            <a:avLst>
              <a:gd name="adj1" fmla="val 129276"/>
              <a:gd name="adj2" fmla="val 96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/>
              <a:t>nr. </a:t>
            </a:r>
            <a:r>
              <a:rPr lang="nl-NL" sz="1800" dirty="0" err="1"/>
              <a:t>chimney</a:t>
            </a:r>
            <a:r>
              <a:rPr lang="nl-NL" sz="1800" dirty="0"/>
              <a:t> </a:t>
            </a:r>
            <a:r>
              <a:rPr lang="nl-NL" sz="1800" dirty="0" err="1"/>
              <a:t>sweepers</a:t>
            </a:r>
            <a:r>
              <a:rPr lang="nl-NL" sz="1800" dirty="0"/>
              <a:t> in Eindhoven </a:t>
            </a:r>
            <a:r>
              <a:rPr lang="nl-NL" sz="1800" dirty="0" err="1"/>
              <a:t>decreases</a:t>
            </a:r>
            <a:r>
              <a:rPr lang="nl-NL" sz="1800" dirty="0"/>
              <a:t> as a </a:t>
            </a:r>
            <a:r>
              <a:rPr lang="nl-NL" sz="1800" dirty="0" err="1"/>
              <a:t>function</a:t>
            </a:r>
            <a:r>
              <a:rPr lang="nl-NL" sz="1800" dirty="0"/>
              <a:t> of the family </a:t>
            </a:r>
            <a:r>
              <a:rPr lang="nl-NL" sz="1800" dirty="0" err="1"/>
              <a:t>size</a:t>
            </a:r>
            <a:endParaRPr lang="en-US" sz="1800" dirty="0"/>
          </a:p>
        </p:txBody>
      </p:sp>
      <p:sp>
        <p:nvSpPr>
          <p:cNvPr id="4" name="Ovaal 3"/>
          <p:cNvSpPr/>
          <p:nvPr/>
        </p:nvSpPr>
        <p:spPr>
          <a:xfrm rot="2356796">
            <a:off x="5383213" y="2154238"/>
            <a:ext cx="3406775" cy="1766887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67079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26479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 example: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chimney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sweepers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’ case.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45059" name="AutoShape 11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pic>
        <p:nvPicPr>
          <p:cNvPr id="45060" name="Afbeelding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987425"/>
            <a:ext cx="65039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toelichting 2"/>
          <p:cNvSpPr/>
          <p:nvPr/>
        </p:nvSpPr>
        <p:spPr>
          <a:xfrm>
            <a:off x="-252413" y="3292475"/>
            <a:ext cx="3455988" cy="1366838"/>
          </a:xfrm>
          <a:prstGeom prst="wedgeEllipseCallout">
            <a:avLst>
              <a:gd name="adj1" fmla="val 38335"/>
              <a:gd name="adj2" fmla="val -110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/>
              <a:t>rel. </a:t>
            </a:r>
            <a:r>
              <a:rPr lang="nl-NL" sz="1800" dirty="0" err="1"/>
              <a:t>uncertainty</a:t>
            </a:r>
            <a:r>
              <a:rPr lang="nl-NL" sz="1800" dirty="0"/>
              <a:t> in family </a:t>
            </a:r>
            <a:r>
              <a:rPr lang="nl-NL" sz="1800" dirty="0" err="1"/>
              <a:t>size</a:t>
            </a:r>
            <a:r>
              <a:rPr lang="nl-NL" sz="1800" dirty="0"/>
              <a:t>: 2% (</a:t>
            </a:r>
            <a:r>
              <a:rPr lang="nl-NL" sz="1800" dirty="0" err="1"/>
              <a:t>good</a:t>
            </a:r>
            <a:r>
              <a:rPr lang="nl-NL" sz="1800" dirty="0"/>
              <a:t> </a:t>
            </a:r>
            <a:r>
              <a:rPr lang="nl-NL" sz="1800" dirty="0" err="1"/>
              <a:t>statistics</a:t>
            </a:r>
            <a:r>
              <a:rPr lang="nl-NL" sz="1800" dirty="0"/>
              <a:t>)</a:t>
            </a:r>
            <a:endParaRPr lang="en-US" sz="1800" dirty="0"/>
          </a:p>
        </p:txBody>
      </p:sp>
      <p:sp>
        <p:nvSpPr>
          <p:cNvPr id="9" name="Ovaal 8"/>
          <p:cNvSpPr/>
          <p:nvPr/>
        </p:nvSpPr>
        <p:spPr>
          <a:xfrm>
            <a:off x="3419475" y="2284413"/>
            <a:ext cx="504825" cy="287337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med" advTm="3616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26479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 example: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chimney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sweepers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’ case.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47107" name="AutoShape 11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pic>
        <p:nvPicPr>
          <p:cNvPr id="47108" name="Afbeelding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987425"/>
            <a:ext cx="65039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toelichting 2"/>
          <p:cNvSpPr/>
          <p:nvPr/>
        </p:nvSpPr>
        <p:spPr>
          <a:xfrm>
            <a:off x="-252413" y="3292475"/>
            <a:ext cx="3455988" cy="1366838"/>
          </a:xfrm>
          <a:prstGeom prst="wedgeEllipseCallout">
            <a:avLst>
              <a:gd name="adj1" fmla="val 38335"/>
              <a:gd name="adj2" fmla="val -100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/>
              <a:t>rel. </a:t>
            </a:r>
            <a:r>
              <a:rPr lang="nl-NL" sz="1800" dirty="0" err="1"/>
              <a:t>uncertainty</a:t>
            </a:r>
            <a:r>
              <a:rPr lang="nl-NL" sz="1800" dirty="0"/>
              <a:t> in nr. families per </a:t>
            </a:r>
            <a:r>
              <a:rPr lang="nl-NL" sz="1800" dirty="0" err="1"/>
              <a:t>chimney</a:t>
            </a:r>
            <a:r>
              <a:rPr lang="nl-NL" sz="1800" dirty="0"/>
              <a:t>: 20% (</a:t>
            </a:r>
            <a:r>
              <a:rPr lang="nl-NL" sz="1800" dirty="0" err="1"/>
              <a:t>poor</a:t>
            </a:r>
            <a:r>
              <a:rPr lang="nl-NL" sz="1800" dirty="0"/>
              <a:t> </a:t>
            </a:r>
            <a:r>
              <a:rPr lang="nl-NL" sz="1800" dirty="0" err="1"/>
              <a:t>statistics</a:t>
            </a:r>
            <a:r>
              <a:rPr lang="nl-NL" sz="1800" dirty="0"/>
              <a:t>)</a:t>
            </a:r>
            <a:endParaRPr lang="en-US" sz="1800" dirty="0"/>
          </a:p>
        </p:txBody>
      </p:sp>
      <p:sp>
        <p:nvSpPr>
          <p:cNvPr id="10" name="Ovaal 9"/>
          <p:cNvSpPr/>
          <p:nvPr/>
        </p:nvSpPr>
        <p:spPr>
          <a:xfrm>
            <a:off x="3419475" y="2427288"/>
            <a:ext cx="504825" cy="288925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med" advTm="19402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26479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 example: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chimney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sweepers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’ case.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49155" name="AutoShape 11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pic>
        <p:nvPicPr>
          <p:cNvPr id="49156" name="Afbeelding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987425"/>
            <a:ext cx="65039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toelichting 2"/>
          <p:cNvSpPr/>
          <p:nvPr/>
        </p:nvSpPr>
        <p:spPr>
          <a:xfrm>
            <a:off x="-252413" y="3292475"/>
            <a:ext cx="3455988" cy="1366838"/>
          </a:xfrm>
          <a:prstGeom prst="wedgeEllipseCallout">
            <a:avLst>
              <a:gd name="adj1" fmla="val 38059"/>
              <a:gd name="adj2" fmla="val -88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/>
              <a:t>rel. </a:t>
            </a:r>
            <a:r>
              <a:rPr lang="nl-NL" sz="1800" dirty="0" err="1"/>
              <a:t>uncertainty</a:t>
            </a:r>
            <a:r>
              <a:rPr lang="nl-NL" sz="1800" dirty="0"/>
              <a:t> in </a:t>
            </a:r>
            <a:r>
              <a:rPr lang="nl-NL" sz="1800" dirty="0" err="1"/>
              <a:t>sweeping</a:t>
            </a:r>
            <a:r>
              <a:rPr lang="nl-NL" sz="1800" dirty="0"/>
              <a:t> time per </a:t>
            </a:r>
            <a:r>
              <a:rPr lang="nl-NL" sz="1800" dirty="0" err="1"/>
              <a:t>chimney</a:t>
            </a:r>
            <a:r>
              <a:rPr lang="nl-NL" sz="1800" dirty="0"/>
              <a:t> per </a:t>
            </a:r>
            <a:r>
              <a:rPr lang="nl-NL" sz="1800" dirty="0" err="1"/>
              <a:t>chimney</a:t>
            </a:r>
            <a:r>
              <a:rPr lang="nl-NL" sz="1800" dirty="0"/>
              <a:t>: 30% (</a:t>
            </a:r>
            <a:r>
              <a:rPr lang="nl-NL" sz="1800" dirty="0" err="1"/>
              <a:t>poor</a:t>
            </a:r>
            <a:r>
              <a:rPr lang="nl-NL" sz="1800" dirty="0"/>
              <a:t> </a:t>
            </a:r>
            <a:r>
              <a:rPr lang="nl-NL" sz="1800" dirty="0" err="1"/>
              <a:t>statistics</a:t>
            </a:r>
            <a:r>
              <a:rPr lang="nl-NL" sz="1800" dirty="0"/>
              <a:t>)</a:t>
            </a:r>
            <a:endParaRPr lang="en-US" sz="1800" dirty="0"/>
          </a:p>
        </p:txBody>
      </p:sp>
      <p:sp>
        <p:nvSpPr>
          <p:cNvPr id="10" name="Ovaal 9"/>
          <p:cNvSpPr/>
          <p:nvPr/>
        </p:nvSpPr>
        <p:spPr>
          <a:xfrm>
            <a:off x="3419475" y="2571750"/>
            <a:ext cx="504825" cy="28733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med" advTm="1656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26479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 example: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chimney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sweepers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’ case.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51203" name="AutoShape 11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pic>
        <p:nvPicPr>
          <p:cNvPr id="51204" name="Afbeelding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987425"/>
            <a:ext cx="65039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toelichting 2"/>
          <p:cNvSpPr/>
          <p:nvPr/>
        </p:nvSpPr>
        <p:spPr>
          <a:xfrm>
            <a:off x="-252413" y="3292475"/>
            <a:ext cx="3455988" cy="1366838"/>
          </a:xfrm>
          <a:prstGeom prst="wedgeEllipseCallout">
            <a:avLst>
              <a:gd name="adj1" fmla="val 37783"/>
              <a:gd name="adj2" fmla="val -7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/>
              <a:t>rel. </a:t>
            </a:r>
            <a:r>
              <a:rPr lang="nl-NL" sz="1800" dirty="0" err="1"/>
              <a:t>uncertainty</a:t>
            </a:r>
            <a:r>
              <a:rPr lang="nl-NL" sz="1800" dirty="0"/>
              <a:t> in </a:t>
            </a:r>
            <a:r>
              <a:rPr lang="nl-NL" sz="1800" dirty="0" err="1"/>
              <a:t>annual</a:t>
            </a:r>
            <a:r>
              <a:rPr lang="nl-NL" sz="1800" dirty="0"/>
              <a:t> </a:t>
            </a:r>
            <a:r>
              <a:rPr lang="nl-NL" sz="1800" dirty="0" err="1"/>
              <a:t>working</a:t>
            </a:r>
            <a:r>
              <a:rPr lang="nl-NL" sz="1800" dirty="0"/>
              <a:t> time per </a:t>
            </a:r>
            <a:r>
              <a:rPr lang="nl-NL" sz="1800" dirty="0" err="1"/>
              <a:t>sweeper</a:t>
            </a:r>
            <a:r>
              <a:rPr lang="nl-NL" sz="1800" dirty="0"/>
              <a:t>: 10% (</a:t>
            </a:r>
            <a:r>
              <a:rPr lang="nl-NL" sz="1800" dirty="0" err="1"/>
              <a:t>good</a:t>
            </a:r>
            <a:r>
              <a:rPr lang="nl-NL" sz="1800" dirty="0"/>
              <a:t> </a:t>
            </a:r>
            <a:r>
              <a:rPr lang="nl-NL" sz="1800" dirty="0" err="1"/>
              <a:t>statistics</a:t>
            </a:r>
            <a:r>
              <a:rPr lang="nl-NL" sz="1800" dirty="0"/>
              <a:t>)</a:t>
            </a:r>
            <a:endParaRPr lang="en-US" sz="1800" dirty="0"/>
          </a:p>
        </p:txBody>
      </p:sp>
      <p:sp>
        <p:nvSpPr>
          <p:cNvPr id="10" name="Ovaal 9"/>
          <p:cNvSpPr/>
          <p:nvPr/>
        </p:nvSpPr>
        <p:spPr>
          <a:xfrm>
            <a:off x="3419475" y="2716213"/>
            <a:ext cx="504825" cy="287337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med" advTm="11939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30162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he analysis tools in ACCEL.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The tools on the analysis-tab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 example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</p:txBody>
      </p:sp>
      <p:grpSp>
        <p:nvGrpSpPr>
          <p:cNvPr id="16386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xmlns:p14="http://schemas.microsoft.com/office/powerpoint/2010/main" spd="med" advTm="52491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26479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 example: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chimney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sweepers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’ case.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53251" name="AutoShape 11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pic>
        <p:nvPicPr>
          <p:cNvPr id="53252" name="Afbeelding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987425"/>
            <a:ext cx="65039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toelichting 2"/>
          <p:cNvSpPr/>
          <p:nvPr/>
        </p:nvSpPr>
        <p:spPr>
          <a:xfrm>
            <a:off x="-252413" y="3292475"/>
            <a:ext cx="3455988" cy="1366838"/>
          </a:xfrm>
          <a:prstGeom prst="wedgeEllipseCallout">
            <a:avLst>
              <a:gd name="adj1" fmla="val 78017"/>
              <a:gd name="adj2" fmla="val -126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 err="1"/>
              <a:t>resulting</a:t>
            </a:r>
            <a:r>
              <a:rPr lang="nl-NL" sz="1800" dirty="0"/>
              <a:t> rel. </a:t>
            </a:r>
            <a:r>
              <a:rPr lang="nl-NL" sz="1800" dirty="0" err="1"/>
              <a:t>uncertainty</a:t>
            </a:r>
            <a:r>
              <a:rPr lang="nl-NL" sz="1800" dirty="0"/>
              <a:t> in </a:t>
            </a:r>
            <a:r>
              <a:rPr lang="nl-NL" sz="1800" dirty="0" err="1"/>
              <a:t>number</a:t>
            </a:r>
            <a:r>
              <a:rPr lang="nl-NL" sz="1800" dirty="0"/>
              <a:t> of </a:t>
            </a:r>
            <a:r>
              <a:rPr lang="nl-NL" sz="1800" dirty="0" err="1"/>
              <a:t>sweepers</a:t>
            </a:r>
            <a:r>
              <a:rPr lang="nl-NL" sz="1800" dirty="0"/>
              <a:t> in Eindhoven: 26%</a:t>
            </a:r>
            <a:endParaRPr lang="en-US" sz="1800" dirty="0"/>
          </a:p>
        </p:txBody>
      </p:sp>
      <p:sp>
        <p:nvSpPr>
          <p:cNvPr id="10" name="Ovaal 9"/>
          <p:cNvSpPr/>
          <p:nvPr/>
        </p:nvSpPr>
        <p:spPr>
          <a:xfrm>
            <a:off x="3995738" y="2066925"/>
            <a:ext cx="504825" cy="288925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med" advTm="6628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26479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 example: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chimney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sweepers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’ case.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55299" name="AutoShape 11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pic>
        <p:nvPicPr>
          <p:cNvPr id="55300" name="Afbeelding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987425"/>
            <a:ext cx="6503988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193675" y="1131888"/>
            <a:ext cx="2362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details: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chimney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sweepers’model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is a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multiplicative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model.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All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condition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numbers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are 1;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there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are 7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quantities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Expected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rel.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uncertainty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all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1%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uncertainties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is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therefore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7 = 2.64.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ACCEL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gives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2.4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instead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;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this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is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because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nrFamPCh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is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an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all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-integer slider;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therefore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condition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number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is not </a:t>
            </a:r>
            <a:r>
              <a:rPr lang="nl-NL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computed</a:t>
            </a:r>
            <a:r>
              <a: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. 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 advTm="64031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57261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Summary: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model is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all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about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dependencies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Graph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plotting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helps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ascertain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that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dependencies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plausible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Input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quantities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(cat.-I, III) have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uncertainties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 These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into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uncertainty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in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answer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Absolute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uncertainties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: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Relative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uncertainties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: </a:t>
            </a:r>
            <a:r>
              <a:rPr lang="nl-NL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y/y;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ACCEL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numerically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estimates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propagation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expected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uncertainty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in the cat.-II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quantities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.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  <p:sp>
        <p:nvSpPr>
          <p:cNvPr id="57347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8686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12938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he tools on the analysis tab.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</p:txBody>
      </p:sp>
      <p:grpSp>
        <p:nvGrpSpPr>
          <p:cNvPr id="18434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5" name="Afbeelding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675" y="1058863"/>
            <a:ext cx="88566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al 2"/>
          <p:cNvSpPr/>
          <p:nvPr/>
        </p:nvSpPr>
        <p:spPr>
          <a:xfrm>
            <a:off x="3924300" y="1851025"/>
            <a:ext cx="1008063" cy="792163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7149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ep 27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0" name="Rechte verbindingslijn 29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12938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The tools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on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the analysis tab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</p:txBody>
      </p:sp>
      <p:sp>
        <p:nvSpPr>
          <p:cNvPr id="20483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137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pic>
        <p:nvPicPr>
          <p:cNvPr id="20484" name="Picture 21" descr="analysisTa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675" y="1076325"/>
            <a:ext cx="5329238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395288" y="1563688"/>
            <a:ext cx="1273175" cy="29114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95288" y="4443413"/>
            <a:ext cx="889000" cy="4730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668463" y="4475163"/>
            <a:ext cx="887412" cy="4730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2916238" y="4227513"/>
            <a:ext cx="887412" cy="4730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2916238" y="4587875"/>
            <a:ext cx="887412" cy="4730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4356100" y="4156075"/>
            <a:ext cx="887413" cy="4730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4356100" y="4587875"/>
            <a:ext cx="887413" cy="4730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2843213" y="1563688"/>
            <a:ext cx="1522412" cy="5905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1571625" y="1563688"/>
            <a:ext cx="1271588" cy="291147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472113" y="1076325"/>
            <a:ext cx="37798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Select a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that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should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serve as argument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from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the list of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quantities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472113" y="1651000"/>
            <a:ext cx="37798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Select a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that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should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serve as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result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from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the list of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quantities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5472113" y="2224088"/>
            <a:ext cx="37798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If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necessary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scroll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through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the list of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quantities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in the model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472113" y="2797175"/>
            <a:ext cx="37798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If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necessary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scroll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through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the list of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quantities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in the model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472113" y="3370263"/>
            <a:ext cx="37798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If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necessary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adjust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lower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upper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bounds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the argument 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5472113" y="3944938"/>
            <a:ext cx="37798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If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necessary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adjust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lower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upper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bounds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the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result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472113" y="4518025"/>
            <a:ext cx="37798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dependency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is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graphically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plotted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142447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4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12938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The tools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on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the analysis tab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472113" y="1076325"/>
            <a:ext cx="37798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Request a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sensitivity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analysis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clicking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this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button.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472113" y="1668463"/>
            <a:ext cx="37798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Choose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between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absolute or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relative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(=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percentual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analysis.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5472113" y="2260600"/>
            <a:ext cx="377983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default, the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stepsize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used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the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numerical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approximation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is 1(%).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If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necessary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adjust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this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value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472113" y="3128963"/>
            <a:ext cx="37798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One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column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each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cat.-II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quantitiy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,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giving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the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condition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number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or the absolute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uncertainty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472113" y="3997325"/>
            <a:ext cx="37798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top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row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holds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the (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abs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or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perc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.) standard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deviation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of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this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cat.-II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5472113" y="4867275"/>
            <a:ext cx="37798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condition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number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or </a:t>
            </a:r>
            <a:r>
              <a:rPr lang="nl-NL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uncertainty</a:t>
            </a:r>
            <a:r>
              <a:rPr lang="nl-N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537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pic>
        <p:nvPicPr>
          <p:cNvPr id="22538" name="Picture 10" descr="errPro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845"/>
          <a:stretch>
            <a:fillRect/>
          </a:stretch>
        </p:blipFill>
        <p:spPr bwMode="auto">
          <a:xfrm>
            <a:off x="-107950" y="1131888"/>
            <a:ext cx="548640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349250" y="1411288"/>
            <a:ext cx="16002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416050" y="1944688"/>
            <a:ext cx="12954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2254250" y="2706688"/>
            <a:ext cx="609600" cy="304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2711450" y="1792288"/>
            <a:ext cx="2057400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3778250" y="2020888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3016250" y="2706688"/>
            <a:ext cx="838200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-72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197528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4310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Consider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functional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model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y = f(x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)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=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*x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each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of the cat.-I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quantities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(x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) has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of 1%,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what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is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relative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in cat.-II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quantity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y?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condition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numbers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</p:txBody>
      </p:sp>
      <p:sp>
        <p:nvSpPr>
          <p:cNvPr id="24579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54775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6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27701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Relative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y/y.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y = 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 =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*x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    = f/x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+ f/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122375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4" name="AutoShape 11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27701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Relative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y/y.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y = 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 =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*x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    = 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f/x</a:t>
            </a:r>
            <a:r>
              <a:rPr lang="nl-NL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+ </a:t>
            </a:r>
            <a:r>
              <a:rPr lang="nl-N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f/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</p:spTree>
  </p:cSld>
  <p:clrMapOvr>
    <a:masterClrMapping/>
  </p:clrMapOvr>
  <p:transition xmlns:p14="http://schemas.microsoft.com/office/powerpoint/2010/main" spd="med" advTm="30368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ep 35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38" name="Rechte verbindingslijn 37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2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8101013" y="-20638"/>
            <a:ext cx="1066800" cy="381001"/>
          </a:xfrm>
          <a:prstGeom prst="actionButtonEnd">
            <a:avLst/>
          </a:prstGeom>
          <a:solidFill>
            <a:srgbClr val="9900CC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nl-NL" sz="1800">
              <a:latin typeface="Calibri" pitchFamily="-72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93675" y="193675"/>
            <a:ext cx="8686800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Investigating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behavior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model: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Sensitivity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condition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numbers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error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propagation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 pitchFamily="84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Relative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uncertainty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84" charset="2"/>
              </a:rPr>
              <a:t> 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y/y.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y = f(x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,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) = 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*x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    = f/x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+ f/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    =   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x</a:t>
            </a:r>
            <a:r>
              <a:rPr lang="nl-NL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 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+     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y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/y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=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(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  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+     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  x</a:t>
            </a:r>
            <a:r>
              <a:rPr lang="nl-NL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)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/ x</a:t>
            </a:r>
            <a:r>
              <a:rPr lang="nl-NL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1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x</a:t>
            </a:r>
            <a:r>
              <a:rPr lang="nl-NL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2</a:t>
            </a:r>
            <a:r>
              <a:rPr lang="nl-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/>
              </a:rPr>
              <a:t>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  <a:sym typeface="Symbol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med" advTm="40277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4.1|17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8.5|1.7|23.4|2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3|33.6|4.1|10.4|3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6|31.4|17.7|1.7|3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1.5|24.4|16.4|3|11.4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3|31.4|12.3|7.8|12.3|22.1|2|2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9.6|25.6|66.5|34.7|28.4|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.6|19.8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|19.8|1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2|39.8|26|2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blipFill rotWithShape="1">
          <a:blip xmlns:r="http://schemas.openxmlformats.org/officeDocument/2006/relationships" r:embed="rId1"/>
          <a:stretch>
            <a:fillRect l="-2596" t="-2192" b="-974"/>
          </a:stretch>
        </a:blipFill>
        <a:ln>
          <a:noFill/>
        </a:ln>
        <a:extLst/>
      </a:spPr>
      <a:bodyPr/>
      <a:lstStyle>
        <a:defPPr fontAlgn="auto">
          <a:spcBef>
            <a:spcPts val="0"/>
          </a:spcBef>
          <a:spcAft>
            <a:spcPts val="0"/>
          </a:spcAft>
          <a:defRPr>
            <a:noFill/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</TotalTime>
  <Words>1554</Words>
  <Application>Microsoft Macintosh PowerPoint</Application>
  <PresentationFormat>On-screen Show (16:9)</PresentationFormat>
  <Paragraphs>222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 core Course on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Tijn Borghuis</cp:lastModifiedBy>
  <cp:revision>510</cp:revision>
  <dcterms:created xsi:type="dcterms:W3CDTF">2013-05-16T11:19:57Z</dcterms:created>
  <dcterms:modified xsi:type="dcterms:W3CDTF">2014-01-25T14:48:38Z</dcterms:modified>
</cp:coreProperties>
</file>